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fa11aeb61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fa11aeb61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fa11aeb612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fa11aeb61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fa11aeb61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fa11aeb61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a11aeb61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a11aeb61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fa11aeb612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fa11aeb612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52400"/>
            <a:ext cx="9144000" cy="12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68561" y="586025"/>
            <a:ext cx="5806875" cy="30087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0" y="3765700"/>
            <a:ext cx="914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Open Sans"/>
                <a:ea typeface="Open Sans"/>
                <a:cs typeface="Open Sans"/>
                <a:sym typeface="Open Sans"/>
              </a:rPr>
              <a:t>УСТАНОВКИ ТОПЛИВОРАЗДАТОЧНЫЕ “ТОПАЗ” СЕРИИ LUX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500" y="272450"/>
            <a:ext cx="1161700" cy="2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646877" y="1007875"/>
            <a:ext cx="37950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УСТАНОВКИ ТОПЛИВОРАЗДАТОЧНЫЕ</a:t>
            </a:r>
            <a:endParaRPr b="1" sz="10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“ТОПАЗ” СЕРИИ LUX</a:t>
            </a:r>
            <a:endParaRPr b="1" sz="10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646875" y="1541275"/>
            <a:ext cx="34605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Предcтавляем Вам установки топливораздаточные серии Топаз-2хх в корпусе нового поколения «LUX». Глубоко переработанная линейка установок L-типа,  воплощенная в современном дизайне, включила в себя весь накопленный нашими инженерами опыт, наделена большими функциональными возможностями и широким ассортиментом опций.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44677" y="144325"/>
            <a:ext cx="4099333" cy="4175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500" y="272450"/>
            <a:ext cx="1161700" cy="2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646875" y="1084075"/>
            <a:ext cx="3460500" cy="269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До 10 рукавов;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Производительность от 50 до 130 л/мин;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Комбинированные исполнения (ЖМТ+СУГ);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Различные исполнения запирающих механизмов, в том числе без внешних замков, а также с безключевым доступом (внутренний механизмом закрытия дверей гидроотсека);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Универсальное двухцветное решение, легко впишется в стиль Вашей заправочной станции.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1866075" y="245875"/>
            <a:ext cx="4202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ВОЗМОЖНОСТИ НОВОГО ПОКОЛЕНИЯ УСТАНОВОК 2XX LUX</a:t>
            </a:r>
            <a:endParaRPr b="1" sz="10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9359" y="584575"/>
            <a:ext cx="3914641" cy="3896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500" y="272450"/>
            <a:ext cx="1161700" cy="2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646875" y="855475"/>
            <a:ext cx="3835500" cy="3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Установки серии  Топаз-2xx LUX также могут  быть дополнительно оснащены по желанию заказчика опцией "Защита от подмены блоков (CAN-интерфейс)". Шина данных CAN – современное решение для организации защищенного обмена информацией между узлами УТ, участвующими в определении и отображении количества отпущенного топлива. Использование цифровой подписи устройств позволяет предотвратить несанкционированную подмену устройства или искажения данных от этого устройства методом MITM (атака посредника). CAN-интерфейс имеет ряд преимуществ, повышающих защищенность и надежность топливораздаточной установки:</a:t>
            </a:r>
            <a:endParaRPr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Большое распространение технологии, в т.ч. в автомобильной технике.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Позволяет работать в режиме жёсткого реального времени.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Высокая устойчивость к помехам.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Надёжный контроль ошибок передачи и приёма данных.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Возможность применения любого протокола высокого уровня на усмотрение разработчика.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Позволяет объединить в единую сеть различные исполнительные устройства и датчики.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1866075" y="245875"/>
            <a:ext cx="4202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ДОПОЛНИТЕЛЬНЫЕ ОПЦИИ</a:t>
            </a: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 УСТАНОВОК 2XX LUX</a:t>
            </a:r>
            <a:endParaRPr b="1" sz="10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4941950" y="855475"/>
            <a:ext cx="3869700" cy="22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Установки топливораздаточные серии Топаз-2хх LUX возможно дополнительно оснастить мультимедийным блоком индикации и управления (БИУ). Ключевые особенности данной опции</a:t>
            </a:r>
            <a:endParaRPr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Качественный звук.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Яркий дисплей диагональю 21,5".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Антибликовое защитное стекло.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Поддержка разрешения FullHD.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Трансляция видеоконтента в режиме ожидания, а также одновременно с выводом информации о параметрах заказа и процесса налива.</a:t>
            </a:r>
            <a:endParaRPr b="1" sz="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500" y="272450"/>
            <a:ext cx="1161700" cy="2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739199" y="1236475"/>
            <a:ext cx="3835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Цена экспортной поставки:</a:t>
            </a:r>
            <a:b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по запросу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1866075" y="245875"/>
            <a:ext cx="4202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УСЛОВИЯ ПРОДАЖИ</a:t>
            </a:r>
            <a:endParaRPr b="1" sz="10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4941950" y="779275"/>
            <a:ext cx="3869700" cy="28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Иные условия поставки товаров (выполнения работ, оказания услуг), которые влияют на стоимость (территориальное расположение заводов и (или) складов, откуда может проводиться отгрузка товара, сроки доставки, выполнения работ): </a:t>
            </a:r>
            <a:b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завод в г. Волгодонск, Россия 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Возможные условия расчетов (возможность предоставления отсрочки платежа, предпочитаемые формы расчетов и другое): 50% при размещении заказа, 50% перед отправкой (другие условия оплаты могут обсуждаться в зависимости от размера заказа, профиля клиента, используемого аккредитива и т. Д.)</a:t>
            </a:r>
            <a:b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ru" sz="1000">
                <a:latin typeface="Open Sans"/>
                <a:ea typeface="Open Sans"/>
                <a:cs typeface="Open Sans"/>
                <a:sym typeface="Open Sans"/>
              </a:rPr>
              <a:t>--</a:t>
            </a:r>
            <a:endParaRPr sz="10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5100" y="1119275"/>
            <a:ext cx="3967250" cy="6687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739199" y="1922275"/>
            <a:ext cx="3835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Объем поставок:</a:t>
            </a:r>
            <a:b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не ограничен (в рамках возможных запросов рынка)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5100" y="1772548"/>
            <a:ext cx="3967250" cy="6687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739199" y="2608075"/>
            <a:ext cx="4122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Условия постпродажного и гарантийного обслуживания:</a:t>
            </a:r>
            <a:br>
              <a:rPr b="1" lang="ru" sz="10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ru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18-24 месяцев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8" name="Google Shape;9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5100" y="2469773"/>
            <a:ext cx="3967250" cy="66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80800"/>
            <a:ext cx="9144000" cy="38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6404" y="1102000"/>
            <a:ext cx="3956950" cy="205022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/>
          <p:nvPr/>
        </p:nvSpPr>
        <p:spPr>
          <a:xfrm>
            <a:off x="5377300" y="1119050"/>
            <a:ext cx="31038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2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347360, Россия, Ростовская обл.,</a:t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2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г.Волгодонск, ул. 7-я Заводская, 60</a:t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2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+7 (8639) 27-75-75</a:t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info@topazelectro.ru</a:t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6" name="Google Shape;10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77300" y="2538300"/>
            <a:ext cx="3410174" cy="66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8"/>
          <p:cNvSpPr txBox="1"/>
          <p:nvPr/>
        </p:nvSpPr>
        <p:spPr>
          <a:xfrm>
            <a:off x="5377300" y="2643050"/>
            <a:ext cx="3103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393185"/>
                </a:solidFill>
                <a:latin typeface="Open Sans"/>
                <a:ea typeface="Open Sans"/>
                <a:cs typeface="Open Sans"/>
                <a:sym typeface="Open Sans"/>
              </a:rPr>
              <a:t>topazelectro.ru</a:t>
            </a:r>
            <a:endParaRPr b="1" sz="1200">
              <a:solidFill>
                <a:srgbClr val="39318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